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tima 1" charset="1" panose="02000503060000020004"/>
      <p:regular r:id="rId10"/>
    </p:embeddedFont>
    <p:embeddedFont>
      <p:font typeface="Optima 2" charset="1" panose="02000503000000090003"/>
      <p:regular r:id="rId11"/>
    </p:embeddedFont>
    <p:embeddedFont>
      <p:font typeface="Now" charset="1" panose="00000500000000000000"/>
      <p:regular r:id="rId12"/>
    </p:embeddedFont>
    <p:embeddedFont>
      <p:font typeface="Now Bold" charset="1" panose="00000800000000000000"/>
      <p:regular r:id="rId13"/>
    </p:embeddedFont>
    <p:embeddedFont>
      <p:font typeface="Now Thin" charset="1" panose="00000300000000000000"/>
      <p:regular r:id="rId14"/>
    </p:embeddedFont>
    <p:embeddedFont>
      <p:font typeface="Now Light" charset="1" panose="00000400000000000000"/>
      <p:regular r:id="rId15"/>
    </p:embeddedFont>
    <p:embeddedFont>
      <p:font typeface="Now Medium" charset="1" panose="00000600000000000000"/>
      <p:regular r:id="rId16"/>
    </p:embeddedFont>
    <p:embeddedFont>
      <p:font typeface="Now Heavy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8" Type="http://schemas.openxmlformats.org/officeDocument/2006/relationships/font" Target="fonts/font8.fntdata"/><Relationship Id="rId21" Type="http://schemas.openxmlformats.org/officeDocument/2006/relationships/notesSlide" Target="notesSlides/notesSlide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theme" Target="theme/theme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24" Type="http://schemas.openxmlformats.org/officeDocument/2006/relationships/customXml" Target="../customXml/item3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font" Target="fonts/font10.fntdata"/><Relationship Id="rId19" Type="http://schemas.openxmlformats.org/officeDocument/2006/relationships/notesMaster" Target="notesMasters/notesMaster1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Wist je dat: Handschoenen lang niet altijd nodig zijn? </a:t>
            </a:r>
          </a:p>
          <a:p>
            <a:r>
              <a:rPr lang="en-US"/>
              <a:t>- Wanneer nodig: ... </a:t>
            </a:r>
          </a:p>
          <a:p>
            <a:r>
              <a:rPr lang="en-US"/>
              <a:t>- In overige gevallen, is onze natuurlijke huidbarriere genoeg om infecties tegen te gaan! Zo produceren we minder afval en zijn goed op weg naar een duurzame radiologie afdeling!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90815" y="-1417574"/>
            <a:ext cx="7060023" cy="706002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CDDEC">
                <a:alpha val="4274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726849" y="2531538"/>
            <a:ext cx="8784162" cy="878416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19643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4149008" y="3166832"/>
            <a:ext cx="7920795" cy="7920763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9302" t="0" r="-51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47386" y="326846"/>
            <a:ext cx="13324898" cy="259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50"/>
              </a:lnSpc>
            </a:pPr>
            <a:r>
              <a:rPr lang="en-US" sz="4682">
                <a:solidFill>
                  <a:srgbClr val="318BA2"/>
                </a:solidFill>
                <a:latin typeface="Now Bold"/>
              </a:rPr>
              <a:t>Wist je dat:</a:t>
            </a:r>
            <a:r>
              <a:rPr lang="en-US" sz="4682">
                <a:solidFill>
                  <a:srgbClr val="318BA2"/>
                </a:solidFill>
                <a:latin typeface="Now Medium"/>
              </a:rPr>
              <a:t> Het woon-werkverkeer van medewerkers goed is voor ongeveer 7% van de uitstoot van het ziekenhuis? </a:t>
            </a:r>
          </a:p>
          <a:p>
            <a:pPr>
              <a:lnSpc>
                <a:spcPts val="4930"/>
              </a:lnSpc>
            </a:pPr>
            <a:r>
              <a:rPr lang="en-US" sz="4482">
                <a:solidFill>
                  <a:srgbClr val="84B850"/>
                </a:solidFill>
                <a:latin typeface="Now Medium"/>
              </a:rPr>
              <a:t>Samen op weg naar klimaatneutraal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4194" y="8526550"/>
            <a:ext cx="13324898" cy="1109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Now Bold"/>
              </a:rPr>
              <a:t>Kies voor de fiets, het openbaar vervoer of carpoolen en maak een positieve impact op onze gemeenschap en het milieu!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47386" y="3402780"/>
            <a:ext cx="11880086" cy="1259948"/>
            <a:chOff x="0" y="0"/>
            <a:chExt cx="2413362" cy="2559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13362" cy="255950"/>
            </a:xfrm>
            <a:custGeom>
              <a:avLst/>
              <a:gdLst/>
              <a:ahLst/>
              <a:cxnLst/>
              <a:rect r="r" b="b" t="t" l="l"/>
              <a:pathLst>
                <a:path h="255950" w="2413362">
                  <a:moveTo>
                    <a:pt x="2210162" y="0"/>
                  </a:moveTo>
                  <a:cubicBezTo>
                    <a:pt x="2322387" y="0"/>
                    <a:pt x="2413362" y="57296"/>
                    <a:pt x="2413362" y="127975"/>
                  </a:cubicBezTo>
                  <a:cubicBezTo>
                    <a:pt x="2413362" y="198654"/>
                    <a:pt x="2322387" y="255950"/>
                    <a:pt x="2210162" y="255950"/>
                  </a:cubicBezTo>
                  <a:lnTo>
                    <a:pt x="203200" y="255950"/>
                  </a:lnTo>
                  <a:cubicBezTo>
                    <a:pt x="90976" y="255950"/>
                    <a:pt x="0" y="198654"/>
                    <a:pt x="0" y="127975"/>
                  </a:cubicBezTo>
                  <a:cubicBezTo>
                    <a:pt x="0" y="5729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2E363">
                <a:alpha val="5372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413362" cy="29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47386" y="3391764"/>
            <a:ext cx="1270963" cy="127096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D5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533591" y="3685072"/>
            <a:ext cx="1098553" cy="641280"/>
          </a:xfrm>
          <a:custGeom>
            <a:avLst/>
            <a:gdLst/>
            <a:ahLst/>
            <a:cxnLst/>
            <a:rect r="r" b="b" t="t" l="l"/>
            <a:pathLst>
              <a:path h="641280" w="1098553">
                <a:moveTo>
                  <a:pt x="0" y="0"/>
                </a:moveTo>
                <a:lnTo>
                  <a:pt x="1098553" y="0"/>
                </a:lnTo>
                <a:lnTo>
                  <a:pt x="1098553" y="641280"/>
                </a:lnTo>
                <a:lnTo>
                  <a:pt x="0" y="64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018899" y="3704122"/>
            <a:ext cx="10091002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Fietsen is beter voor onze planeet en ook voor onze gezondheid! </a:t>
            </a:r>
            <a:r>
              <a:rPr lang="en-US" sz="2400">
                <a:solidFill>
                  <a:srgbClr val="000000"/>
                </a:solidFill>
                <a:latin typeface="Now"/>
              </a:rPr>
              <a:t>Door te fietsen, maak je dus een duurzame en gezondere keuze!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447386" y="5134666"/>
            <a:ext cx="11880086" cy="1259948"/>
            <a:chOff x="0" y="0"/>
            <a:chExt cx="2413362" cy="25595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13362" cy="255950"/>
            </a:xfrm>
            <a:custGeom>
              <a:avLst/>
              <a:gdLst/>
              <a:ahLst/>
              <a:cxnLst/>
              <a:rect r="r" b="b" t="t" l="l"/>
              <a:pathLst>
                <a:path h="255950" w="2413362">
                  <a:moveTo>
                    <a:pt x="2210162" y="0"/>
                  </a:moveTo>
                  <a:cubicBezTo>
                    <a:pt x="2322387" y="0"/>
                    <a:pt x="2413362" y="57296"/>
                    <a:pt x="2413362" y="127975"/>
                  </a:cubicBezTo>
                  <a:cubicBezTo>
                    <a:pt x="2413362" y="198654"/>
                    <a:pt x="2322387" y="255950"/>
                    <a:pt x="2210162" y="255950"/>
                  </a:cubicBezTo>
                  <a:lnTo>
                    <a:pt x="203200" y="255950"/>
                  </a:lnTo>
                  <a:cubicBezTo>
                    <a:pt x="90976" y="255950"/>
                    <a:pt x="0" y="198654"/>
                    <a:pt x="0" y="127975"/>
                  </a:cubicBezTo>
                  <a:cubicBezTo>
                    <a:pt x="0" y="5729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2E363">
                <a:alpha val="53725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413362" cy="29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018899" y="5305688"/>
            <a:ext cx="10091002" cy="101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Ook reizen met </a:t>
            </a:r>
            <a:r>
              <a:rPr lang="en-US" sz="2400">
                <a:solidFill>
                  <a:srgbClr val="000000"/>
                </a:solidFill>
                <a:latin typeface="Now Bold"/>
              </a:rPr>
              <a:t>het openbaar vervoer is een duurzame keuze! </a:t>
            </a:r>
            <a:r>
              <a:rPr lang="en-US" sz="2400">
                <a:solidFill>
                  <a:srgbClr val="000000"/>
                </a:solidFill>
                <a:latin typeface="Now"/>
              </a:rPr>
              <a:t>Veel treinen en bussen rijden namelijk al op groene stroom of biobrandstof. 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47386" y="5123650"/>
            <a:ext cx="1270963" cy="1270963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D5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02663" y="5324738"/>
            <a:ext cx="960409" cy="859566"/>
          </a:xfrm>
          <a:custGeom>
            <a:avLst/>
            <a:gdLst/>
            <a:ahLst/>
            <a:cxnLst/>
            <a:rect r="r" b="b" t="t" l="l"/>
            <a:pathLst>
              <a:path h="859566" w="960409">
                <a:moveTo>
                  <a:pt x="0" y="0"/>
                </a:moveTo>
                <a:lnTo>
                  <a:pt x="960409" y="0"/>
                </a:lnTo>
                <a:lnTo>
                  <a:pt x="960409" y="859566"/>
                </a:lnTo>
                <a:lnTo>
                  <a:pt x="0" y="859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447386" y="6866552"/>
            <a:ext cx="11880086" cy="1259948"/>
            <a:chOff x="0" y="0"/>
            <a:chExt cx="2413362" cy="2559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413362" cy="255950"/>
            </a:xfrm>
            <a:custGeom>
              <a:avLst/>
              <a:gdLst/>
              <a:ahLst/>
              <a:cxnLst/>
              <a:rect r="r" b="b" t="t" l="l"/>
              <a:pathLst>
                <a:path h="255950" w="2413362">
                  <a:moveTo>
                    <a:pt x="2210162" y="0"/>
                  </a:moveTo>
                  <a:cubicBezTo>
                    <a:pt x="2322387" y="0"/>
                    <a:pt x="2413362" y="57296"/>
                    <a:pt x="2413362" y="127975"/>
                  </a:cubicBezTo>
                  <a:cubicBezTo>
                    <a:pt x="2413362" y="198654"/>
                    <a:pt x="2322387" y="255950"/>
                    <a:pt x="2210162" y="255950"/>
                  </a:cubicBezTo>
                  <a:lnTo>
                    <a:pt x="203200" y="255950"/>
                  </a:lnTo>
                  <a:cubicBezTo>
                    <a:pt x="90976" y="255950"/>
                    <a:pt x="0" y="198654"/>
                    <a:pt x="0" y="127975"/>
                  </a:cubicBezTo>
                  <a:cubicBezTo>
                    <a:pt x="0" y="5729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2E363">
                <a:alpha val="53725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2413362" cy="29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2018899" y="6988416"/>
            <a:ext cx="9921816" cy="102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Door</a:t>
            </a:r>
            <a:r>
              <a:rPr lang="en-US" sz="2400">
                <a:solidFill>
                  <a:srgbClr val="000000"/>
                </a:solidFill>
                <a:latin typeface="Now Bold"/>
              </a:rPr>
              <a:t> te carpoolen naar werk, bespaar je al snel 45% CO2-uitstoot. </a:t>
            </a:r>
            <a:r>
              <a:rPr lang="en-US" sz="2400">
                <a:solidFill>
                  <a:srgbClr val="000000"/>
                </a:solidFill>
                <a:latin typeface="Now"/>
              </a:rPr>
              <a:t>Dat is gezelliger, scheelt geld én scheelt auto's op de weg!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447386" y="6855536"/>
            <a:ext cx="1270963" cy="127096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D5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587254" y="6983042"/>
            <a:ext cx="991227" cy="991227"/>
          </a:xfrm>
          <a:custGeom>
            <a:avLst/>
            <a:gdLst/>
            <a:ahLst/>
            <a:cxnLst/>
            <a:rect r="r" b="b" t="t" l="l"/>
            <a:pathLst>
              <a:path h="991227" w="991227">
                <a:moveTo>
                  <a:pt x="0" y="0"/>
                </a:moveTo>
                <a:lnTo>
                  <a:pt x="991227" y="0"/>
                </a:lnTo>
                <a:lnTo>
                  <a:pt x="991227" y="991228"/>
                </a:lnTo>
                <a:lnTo>
                  <a:pt x="0" y="991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434194" y="9839096"/>
            <a:ext cx="19026201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tima 2"/>
              </a:rPr>
              <a:t>Bronnen: Erasmus UMC Duurzaamheidsverslag 2021 &amp;  www.milieucentraal.nl/duurzaam-vervoer/alternatieven-voor-de-auto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85441B8E0EB4EA8C88D7B49B94E08" ma:contentTypeVersion="11" ma:contentTypeDescription="Een nieuw document maken." ma:contentTypeScope="" ma:versionID="a07f7c58a0eac22441cc97a42c5b5c09">
  <xsd:schema xmlns:xsd="http://www.w3.org/2001/XMLSchema" xmlns:xs="http://www.w3.org/2001/XMLSchema" xmlns:p="http://schemas.microsoft.com/office/2006/metadata/properties" xmlns:ns2="59fe80f2-91e2-4c40-89aa-b37aa2368241" xmlns:ns3="9e6703cc-6cf5-4f98-82cb-a5dd5ca9c98a" targetNamespace="http://schemas.microsoft.com/office/2006/metadata/properties" ma:root="true" ma:fieldsID="f1c9a01813d88290871fdff4f04ab649" ns2:_="" ns3:_="">
    <xsd:import namespace="59fe80f2-91e2-4c40-89aa-b37aa2368241"/>
    <xsd:import namespace="9e6703cc-6cf5-4f98-82cb-a5dd5ca9c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e80f2-91e2-4c40-89aa-b37aa2368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34305fc7-00e5-4b8c-ba5a-181d2fa1c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703cc-6cf5-4f98-82cb-a5dd5ca9c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82708dc-068c-4b08-ad7c-3d21d2ece367}" ma:internalName="TaxCatchAll" ma:showField="CatchAllData" ma:web="9e6703cc-6cf5-4f98-82cb-a5dd5ca9c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703cc-6cf5-4f98-82cb-a5dd5ca9c98a" xsi:nil="true"/>
    <lcf76f155ced4ddcb4097134ff3c332f xmlns="59fe80f2-91e2-4c40-89aa-b37aa2368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82C22F-EB5E-4449-9054-212CB0CC4EBD}"/>
</file>

<file path=customXml/itemProps2.xml><?xml version="1.0" encoding="utf-8"?>
<ds:datastoreItem xmlns:ds="http://schemas.openxmlformats.org/officeDocument/2006/customXml" ds:itemID="{C10F7737-9A37-4CA6-AA97-AADCE24B2868}"/>
</file>

<file path=customXml/itemProps3.xml><?xml version="1.0" encoding="utf-8"?>
<ds:datastoreItem xmlns:ds="http://schemas.openxmlformats.org/officeDocument/2006/customXml" ds:itemID="{64507304-E479-4922-ADA7-1E3AC37DD91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vervoer</dc:title>
  <cp:revision>1</cp:revision>
  <dcterms:created xsi:type="dcterms:W3CDTF">2006-08-16T00:00:00Z</dcterms:created>
  <dcterms:modified xsi:type="dcterms:W3CDTF">2011-08-01T06:04:30Z</dcterms:modified>
  <dc:identifier>DAF0mYaISRU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0x0101008D685441B8E0EB4EA8C88D7B49B94E08</vt:lpwstr>
  </property>
</Properties>
</file>