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2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Evolventa" charset="1" panose="020B0502020202020204"/>
      <p:regular r:id="rId10"/>
    </p:embeddedFont>
    <p:embeddedFont>
      <p:font typeface="Evolventa Bold" charset="1" panose="020B0702020202020204"/>
      <p:regular r:id="rId11"/>
    </p:embeddedFont>
    <p:embeddedFont>
      <p:font typeface="Evolventa Italics" charset="1" panose="020B0502020202020204"/>
      <p:regular r:id="rId12"/>
    </p:embeddedFont>
    <p:embeddedFont>
      <p:font typeface="Evolventa Bold Italics" charset="1" panose="020B0702020202020204"/>
      <p:regular r:id="rId13"/>
    </p:embeddedFont>
    <p:embeddedFont>
      <p:font typeface="Optima 1" charset="1" panose="02000503060000020004"/>
      <p:regular r:id="rId14"/>
    </p:embeddedFont>
    <p:embeddedFont>
      <p:font typeface="Optima 2" charset="1" panose="02000503000000090003"/>
      <p:regular r:id="rId15"/>
    </p:embeddedFont>
    <p:embeddedFont>
      <p:font typeface="Now" charset="1" panose="00000500000000000000"/>
      <p:regular r:id="rId16"/>
    </p:embeddedFont>
    <p:embeddedFont>
      <p:font typeface="Now Bold" charset="1" panose="00000800000000000000"/>
      <p:regular r:id="rId17"/>
    </p:embeddedFont>
    <p:embeddedFont>
      <p:font typeface="Now Thin" charset="1" panose="00000300000000000000"/>
      <p:regular r:id="rId18"/>
    </p:embeddedFont>
    <p:embeddedFont>
      <p:font typeface="Now Light" charset="1" panose="00000400000000000000"/>
      <p:regular r:id="rId19"/>
    </p:embeddedFont>
    <p:embeddedFont>
      <p:font typeface="Now Medium" charset="1" panose="00000600000000000000"/>
      <p:regular r:id="rId20"/>
    </p:embeddedFont>
    <p:embeddedFont>
      <p:font typeface="Now Heavy" charset="1" panose="00000A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3.fntdata"/><Relationship Id="rId18" Type="http://schemas.openxmlformats.org/officeDocument/2006/relationships/font" Target="fonts/font18.fntdata"/><Relationship Id="rId8" Type="http://schemas.openxmlformats.org/officeDocument/2006/relationships/font" Target="fonts/font8.fntdata"/><Relationship Id="rId21" Type="http://schemas.openxmlformats.org/officeDocument/2006/relationships/font" Target="fonts/font21.fntdata"/><Relationship Id="rId3" Type="http://schemas.openxmlformats.org/officeDocument/2006/relationships/viewProps" Target="viewProps.xml"/><Relationship Id="rId12" Type="http://schemas.openxmlformats.org/officeDocument/2006/relationships/font" Target="fonts/font12.fntdata"/><Relationship Id="rId17" Type="http://schemas.openxmlformats.org/officeDocument/2006/relationships/font" Target="fonts/font17.fntdata"/><Relationship Id="rId7" Type="http://schemas.openxmlformats.org/officeDocument/2006/relationships/font" Target="fonts/font7.fntdata"/><Relationship Id="rId25" Type="http://schemas.openxmlformats.org/officeDocument/2006/relationships/customXml" Target="../customXml/item3.xml"/><Relationship Id="rId16" Type="http://schemas.openxmlformats.org/officeDocument/2006/relationships/font" Target="fonts/font16.fntdata"/><Relationship Id="rId2" Type="http://schemas.openxmlformats.org/officeDocument/2006/relationships/presProps" Target="presProps.xml"/><Relationship Id="rId20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11" Type="http://schemas.openxmlformats.org/officeDocument/2006/relationships/font" Target="fonts/font11.fntdata"/><Relationship Id="rId6" Type="http://schemas.openxmlformats.org/officeDocument/2006/relationships/font" Target="fonts/font6.fntdata"/><Relationship Id="rId24" Type="http://schemas.openxmlformats.org/officeDocument/2006/relationships/customXml" Target="../customXml/item2.xml"/><Relationship Id="rId15" Type="http://schemas.openxmlformats.org/officeDocument/2006/relationships/font" Target="fonts/font15.fntdata"/><Relationship Id="rId5" Type="http://schemas.openxmlformats.org/officeDocument/2006/relationships/tableStyles" Target="tableStyles.xml"/><Relationship Id="rId23" Type="http://schemas.openxmlformats.org/officeDocument/2006/relationships/customXml" Target="../customXml/item1.xml"/><Relationship Id="rId10" Type="http://schemas.openxmlformats.org/officeDocument/2006/relationships/font" Target="fonts/font10.fntdata"/><Relationship Id="rId19" Type="http://schemas.openxmlformats.org/officeDocument/2006/relationships/font" Target="fonts/font19.fntdata"/><Relationship Id="rId14" Type="http://schemas.openxmlformats.org/officeDocument/2006/relationships/font" Target="fonts/font14.fntdata"/><Relationship Id="rId22" Type="http://schemas.openxmlformats.org/officeDocument/2006/relationships/slide" Target="slides/slide1.xml"/><Relationship Id="rId4" Type="http://schemas.openxmlformats.org/officeDocument/2006/relationships/theme" Target="theme/theme1.xml"/><Relationship Id="rId9" Type="http://schemas.openxmlformats.org/officeDocument/2006/relationships/font" Target="fonts/font9.fntdata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229116" y="1928788"/>
            <a:ext cx="5915884" cy="4333385"/>
          </a:xfrm>
          <a:custGeom>
            <a:avLst/>
            <a:gdLst/>
            <a:ahLst/>
            <a:cxnLst/>
            <a:rect r="r" b="b" t="t" l="l"/>
            <a:pathLst>
              <a:path h="4333385" w="5915884">
                <a:moveTo>
                  <a:pt x="0" y="0"/>
                </a:moveTo>
                <a:lnTo>
                  <a:pt x="5915884" y="0"/>
                </a:lnTo>
                <a:lnTo>
                  <a:pt x="5915884" y="4333385"/>
                </a:lnTo>
                <a:lnTo>
                  <a:pt x="0" y="43333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683162" y="2844561"/>
            <a:ext cx="10121514" cy="3522387"/>
            <a:chOff x="0" y="0"/>
            <a:chExt cx="2665748" cy="92770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665749" cy="927707"/>
            </a:xfrm>
            <a:custGeom>
              <a:avLst/>
              <a:gdLst/>
              <a:ahLst/>
              <a:cxnLst/>
              <a:rect r="r" b="b" t="t" l="l"/>
              <a:pathLst>
                <a:path h="927707" w="2665749">
                  <a:moveTo>
                    <a:pt x="39010" y="0"/>
                  </a:moveTo>
                  <a:lnTo>
                    <a:pt x="2626739" y="0"/>
                  </a:lnTo>
                  <a:cubicBezTo>
                    <a:pt x="2637085" y="0"/>
                    <a:pt x="2647007" y="4110"/>
                    <a:pt x="2654323" y="11426"/>
                  </a:cubicBezTo>
                  <a:cubicBezTo>
                    <a:pt x="2661639" y="18741"/>
                    <a:pt x="2665749" y="28664"/>
                    <a:pt x="2665749" y="39010"/>
                  </a:cubicBezTo>
                  <a:lnTo>
                    <a:pt x="2665749" y="888697"/>
                  </a:lnTo>
                  <a:cubicBezTo>
                    <a:pt x="2665749" y="899043"/>
                    <a:pt x="2661639" y="908965"/>
                    <a:pt x="2654323" y="916281"/>
                  </a:cubicBezTo>
                  <a:cubicBezTo>
                    <a:pt x="2647007" y="923597"/>
                    <a:pt x="2637085" y="927707"/>
                    <a:pt x="2626739" y="927707"/>
                  </a:cubicBezTo>
                  <a:lnTo>
                    <a:pt x="39010" y="927707"/>
                  </a:lnTo>
                  <a:cubicBezTo>
                    <a:pt x="28664" y="927707"/>
                    <a:pt x="18741" y="923597"/>
                    <a:pt x="11426" y="916281"/>
                  </a:cubicBezTo>
                  <a:cubicBezTo>
                    <a:pt x="4110" y="908965"/>
                    <a:pt x="0" y="899043"/>
                    <a:pt x="0" y="888697"/>
                  </a:cubicBezTo>
                  <a:lnTo>
                    <a:pt x="0" y="39010"/>
                  </a:lnTo>
                  <a:cubicBezTo>
                    <a:pt x="0" y="28664"/>
                    <a:pt x="4110" y="18741"/>
                    <a:pt x="11426" y="11426"/>
                  </a:cubicBezTo>
                  <a:cubicBezTo>
                    <a:pt x="18741" y="4110"/>
                    <a:pt x="28664" y="0"/>
                    <a:pt x="39010" y="0"/>
                  </a:cubicBezTo>
                  <a:close/>
                </a:path>
              </a:pathLst>
            </a:custGeom>
            <a:solidFill>
              <a:srgbClr val="9ECF6C">
                <a:alpha val="81961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665748" cy="9658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412308" y="6374026"/>
            <a:ext cx="4944266" cy="2884155"/>
          </a:xfrm>
          <a:prstGeom prst="rect">
            <a:avLst/>
          </a:prstGeom>
        </p:spPr>
      </p:pic>
      <p:sp>
        <p:nvSpPr>
          <p:cNvPr name="Freeform 7" id="7"/>
          <p:cNvSpPr/>
          <p:nvPr/>
        </p:nvSpPr>
        <p:spPr>
          <a:xfrm flipH="false" flipV="false" rot="-5400000">
            <a:off x="8857817" y="4400085"/>
            <a:ext cx="4015192" cy="1550868"/>
          </a:xfrm>
          <a:custGeom>
            <a:avLst/>
            <a:gdLst/>
            <a:ahLst/>
            <a:cxnLst/>
            <a:rect r="r" b="b" t="t" l="l"/>
            <a:pathLst>
              <a:path h="1550868" w="4015192">
                <a:moveTo>
                  <a:pt x="0" y="0"/>
                </a:moveTo>
                <a:lnTo>
                  <a:pt x="4015192" y="0"/>
                </a:lnTo>
                <a:lnTo>
                  <a:pt x="4015192" y="1550867"/>
                </a:lnTo>
                <a:lnTo>
                  <a:pt x="0" y="15508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1428941" y="7116439"/>
            <a:ext cx="5830359" cy="2601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8"/>
              </a:lnSpc>
              <a:spcBef>
                <a:spcPct val="0"/>
              </a:spcBef>
            </a:pPr>
            <a:r>
              <a:rPr lang="en-US" sz="3698">
                <a:solidFill>
                  <a:srgbClr val="000000"/>
                </a:solidFill>
                <a:latin typeface="Now"/>
              </a:rPr>
              <a:t>Ook jij kan helpen! Door afval te scheiden en waar mogelijk minder afval te produceren!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14643" y="3091723"/>
            <a:ext cx="7659558" cy="1261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Now"/>
              </a:rPr>
              <a:t>G</a:t>
            </a:r>
            <a:r>
              <a:rPr lang="en-US" sz="3600">
                <a:solidFill>
                  <a:srgbClr val="000000"/>
                </a:solidFill>
                <a:latin typeface="Now"/>
              </a:rPr>
              <a:t>emiddeld produceren ziekenhuizen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3114" y="220406"/>
            <a:ext cx="17381771" cy="2169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10"/>
              </a:lnSpc>
            </a:pPr>
            <a:r>
              <a:rPr lang="en-US" sz="5100">
                <a:solidFill>
                  <a:srgbClr val="318BA2"/>
                </a:solidFill>
                <a:latin typeface="Now Bold"/>
              </a:rPr>
              <a:t>Wist je dat:</a:t>
            </a:r>
            <a:r>
              <a:rPr lang="en-US" sz="5100">
                <a:solidFill>
                  <a:srgbClr val="318BA2"/>
                </a:solidFill>
                <a:latin typeface="Now Medium"/>
              </a:rPr>
              <a:t> 4% van het afval in Nederland en 13% van het grondstoffengebruik afkomstig is uit de zorg? </a:t>
            </a:r>
          </a:p>
          <a:p>
            <a:pPr>
              <a:lnSpc>
                <a:spcPts val="5610"/>
              </a:lnSpc>
            </a:pPr>
            <a:r>
              <a:rPr lang="en-US" sz="5100">
                <a:solidFill>
                  <a:srgbClr val="84B850"/>
                </a:solidFill>
                <a:latin typeface="Now Medium"/>
              </a:rPr>
              <a:t>Samen op weg naar zero waste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33693" y="4548067"/>
            <a:ext cx="6501497" cy="1464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000000"/>
                </a:solidFill>
                <a:latin typeface="Now Bold"/>
              </a:rPr>
              <a:t>1200 tot 2000 kilo afval per bed per jaar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766593" y="7765271"/>
            <a:ext cx="2235696" cy="8183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95"/>
              </a:lnSpc>
              <a:spcBef>
                <a:spcPct val="0"/>
              </a:spcBef>
            </a:pPr>
            <a:r>
              <a:rPr lang="en-US" sz="4782">
                <a:solidFill>
                  <a:srgbClr val="000000"/>
                </a:solidFill>
                <a:latin typeface="Now Bold"/>
              </a:rPr>
              <a:t>15-20%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47652" y="8992833"/>
            <a:ext cx="6187537" cy="5221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97"/>
              </a:lnSpc>
              <a:spcBef>
                <a:spcPct val="0"/>
              </a:spcBef>
            </a:pPr>
            <a:r>
              <a:rPr lang="en-US" sz="3069">
                <a:solidFill>
                  <a:srgbClr val="000000"/>
                </a:solidFill>
                <a:latin typeface="Now"/>
              </a:rPr>
              <a:t>Van het afval wordt gerecycled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78204" y="9770717"/>
            <a:ext cx="5771257" cy="3892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Optima 2"/>
              </a:rPr>
              <a:t>Bron: https://degroeneic.nl/aan-de-slag/afval/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685441B8E0EB4EA8C88D7B49B94E08" ma:contentTypeVersion="11" ma:contentTypeDescription="Een nieuw document maken." ma:contentTypeScope="" ma:versionID="a07f7c58a0eac22441cc97a42c5b5c09">
  <xsd:schema xmlns:xsd="http://www.w3.org/2001/XMLSchema" xmlns:xs="http://www.w3.org/2001/XMLSchema" xmlns:p="http://schemas.microsoft.com/office/2006/metadata/properties" xmlns:ns2="59fe80f2-91e2-4c40-89aa-b37aa2368241" xmlns:ns3="9e6703cc-6cf5-4f98-82cb-a5dd5ca9c98a" targetNamespace="http://schemas.microsoft.com/office/2006/metadata/properties" ma:root="true" ma:fieldsID="f1c9a01813d88290871fdff4f04ab649" ns2:_="" ns3:_="">
    <xsd:import namespace="59fe80f2-91e2-4c40-89aa-b37aa2368241"/>
    <xsd:import namespace="9e6703cc-6cf5-4f98-82cb-a5dd5ca9c9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fe80f2-91e2-4c40-89aa-b37aa23682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34305fc7-00e5-4b8c-ba5a-181d2fa1c1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6703cc-6cf5-4f98-82cb-a5dd5ca9c98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582708dc-068c-4b08-ad7c-3d21d2ece367}" ma:internalName="TaxCatchAll" ma:showField="CatchAllData" ma:web="9e6703cc-6cf5-4f98-82cb-a5dd5ca9c9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6703cc-6cf5-4f98-82cb-a5dd5ca9c98a" xsi:nil="true"/>
    <lcf76f155ced4ddcb4097134ff3c332f xmlns="59fe80f2-91e2-4c40-89aa-b37aa236824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6A5AA6C-473A-419B-A73E-BC1F5D3752CC}"/>
</file>

<file path=customXml/itemProps2.xml><?xml version="1.0" encoding="utf-8"?>
<ds:datastoreItem xmlns:ds="http://schemas.openxmlformats.org/officeDocument/2006/customXml" ds:itemID="{AD3E871E-6408-4490-B4C8-DD786A445C93}"/>
</file>

<file path=customXml/itemProps3.xml><?xml version="1.0" encoding="utf-8"?>
<ds:datastoreItem xmlns:ds="http://schemas.openxmlformats.org/officeDocument/2006/customXml" ds:itemID="{849BB2DC-7FC4-41E5-9DC8-E925976D2BA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Relevantie_Recyclen_Poster</dc:title>
  <cp:revision>1</cp:revision>
  <dcterms:created xsi:type="dcterms:W3CDTF">2006-08-16T00:00:00Z</dcterms:created>
  <dcterms:modified xsi:type="dcterms:W3CDTF">2011-08-01T06:04:30Z</dcterms:modified>
  <dc:identifier>DAF0EC-_rqw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0x0101008D685441B8E0EB4EA8C88D7B49B94E08</vt:lpwstr>
  </property>
</Properties>
</file>