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Now" panose="020B0604020202020204" charset="0"/>
      <p:regular r:id="rId8"/>
    </p:embeddedFont>
    <p:embeddedFont>
      <p:font typeface="Now Bold" panose="020B0604020202020204" charset="0"/>
      <p:regular r:id="rId9"/>
    </p:embeddedFont>
    <p:embeddedFont>
      <p:font typeface="Now Medium" panose="020B0604020202020204" charset="0"/>
      <p:regular r:id="rId10"/>
    </p:embeddedFont>
    <p:embeddedFont>
      <p:font typeface="Optima 2" panose="020B0604020202020204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1068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13.12.2023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Wist je dat: Handschoenen lang niet altijd nodig zijn? </a:t>
            </a:r>
          </a:p>
          <a:p>
            <a:r>
              <a:rPr lang="en-US"/>
              <a:t>- Wanneer nodig: ... </a:t>
            </a:r>
          </a:p>
          <a:p>
            <a:r>
              <a:rPr lang="en-US"/>
              <a:t>- In overige gevallen, is onze natuurlijke huidbarriere genoeg om infecties tegen te gaan! Zo produceren we minder afval en zijn goed op weg naar een duurzame radiologie afdeling!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45640" y="7478241"/>
            <a:ext cx="1666850" cy="1664766"/>
          </a:xfrm>
          <a:custGeom>
            <a:avLst/>
            <a:gdLst/>
            <a:ahLst/>
            <a:cxnLst/>
            <a:rect l="l" t="t" r="r" b="b"/>
            <a:pathLst>
              <a:path w="1666850" h="1664766">
                <a:moveTo>
                  <a:pt x="0" y="0"/>
                </a:moveTo>
                <a:lnTo>
                  <a:pt x="1666850" y="0"/>
                </a:lnTo>
                <a:lnTo>
                  <a:pt x="1666850" y="1664766"/>
                </a:lnTo>
                <a:lnTo>
                  <a:pt x="0" y="16647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391468" y="3183878"/>
            <a:ext cx="5998063" cy="1809273"/>
            <a:chOff x="0" y="0"/>
            <a:chExt cx="1218467" cy="36754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18467" cy="367542"/>
            </a:xfrm>
            <a:custGeom>
              <a:avLst/>
              <a:gdLst/>
              <a:ahLst/>
              <a:cxnLst/>
              <a:rect l="l" t="t" r="r" b="b"/>
              <a:pathLst>
                <a:path w="1218467" h="367542">
                  <a:moveTo>
                    <a:pt x="1015267" y="0"/>
                  </a:moveTo>
                  <a:cubicBezTo>
                    <a:pt x="1127492" y="0"/>
                    <a:pt x="1218467" y="82277"/>
                    <a:pt x="1218467" y="183771"/>
                  </a:cubicBezTo>
                  <a:cubicBezTo>
                    <a:pt x="1218467" y="285265"/>
                    <a:pt x="1127492" y="367542"/>
                    <a:pt x="1015267" y="367542"/>
                  </a:cubicBezTo>
                  <a:lnTo>
                    <a:pt x="203200" y="367542"/>
                  </a:lnTo>
                  <a:cubicBezTo>
                    <a:pt x="90976" y="367542"/>
                    <a:pt x="0" y="285265"/>
                    <a:pt x="0" y="183771"/>
                  </a:cubicBezTo>
                  <a:cubicBezTo>
                    <a:pt x="0" y="82277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A2E363">
                <a:alpha val="53725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218467" cy="4056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302233" y="3183878"/>
            <a:ext cx="1809273" cy="1809273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DCD5A">
                <a:alpha val="84706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906141" y="3873765"/>
            <a:ext cx="7818743" cy="7818743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19643"/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3281902" y="4439237"/>
            <a:ext cx="7050264" cy="7050235"/>
            <a:chOff x="0" y="0"/>
            <a:chExt cx="6350000" cy="634997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18354" b="-18354"/>
              </a:stretch>
            </a:blipFill>
          </p:spPr>
        </p:sp>
      </p:grpSp>
      <p:sp>
        <p:nvSpPr>
          <p:cNvPr id="13" name="Freeform 13"/>
          <p:cNvSpPr/>
          <p:nvPr/>
        </p:nvSpPr>
        <p:spPr>
          <a:xfrm>
            <a:off x="15352090" y="7495197"/>
            <a:ext cx="1666850" cy="1664766"/>
          </a:xfrm>
          <a:custGeom>
            <a:avLst/>
            <a:gdLst/>
            <a:ahLst/>
            <a:cxnLst/>
            <a:rect l="l" t="t" r="r" b="b"/>
            <a:pathLst>
              <a:path w="1666850" h="1664766">
                <a:moveTo>
                  <a:pt x="0" y="0"/>
                </a:moveTo>
                <a:lnTo>
                  <a:pt x="1666850" y="0"/>
                </a:lnTo>
                <a:lnTo>
                  <a:pt x="1666850" y="1664766"/>
                </a:lnTo>
                <a:lnTo>
                  <a:pt x="0" y="16647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6409544" y="7373538"/>
            <a:ext cx="5997129" cy="1809273"/>
            <a:chOff x="0" y="0"/>
            <a:chExt cx="1218278" cy="36754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18278" cy="367542"/>
            </a:xfrm>
            <a:custGeom>
              <a:avLst/>
              <a:gdLst/>
              <a:ahLst/>
              <a:cxnLst/>
              <a:rect l="l" t="t" r="r" b="b"/>
              <a:pathLst>
                <a:path w="1218278" h="367542">
                  <a:moveTo>
                    <a:pt x="1015078" y="0"/>
                  </a:moveTo>
                  <a:cubicBezTo>
                    <a:pt x="1127302" y="0"/>
                    <a:pt x="1218278" y="82277"/>
                    <a:pt x="1218278" y="183771"/>
                  </a:cubicBezTo>
                  <a:cubicBezTo>
                    <a:pt x="1218278" y="285265"/>
                    <a:pt x="1127302" y="367542"/>
                    <a:pt x="1015078" y="367542"/>
                  </a:cubicBezTo>
                  <a:lnTo>
                    <a:pt x="203200" y="367542"/>
                  </a:lnTo>
                  <a:cubicBezTo>
                    <a:pt x="90976" y="367542"/>
                    <a:pt x="0" y="285265"/>
                    <a:pt x="0" y="183771"/>
                  </a:cubicBezTo>
                  <a:cubicBezTo>
                    <a:pt x="0" y="82277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A2E363">
                <a:alpha val="53725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218278" cy="4056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302233" y="7373538"/>
            <a:ext cx="1809273" cy="1809273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DCD5A">
                <a:alpha val="84706"/>
              </a:srgb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355888" y="5278901"/>
            <a:ext cx="6000969" cy="1809273"/>
            <a:chOff x="0" y="0"/>
            <a:chExt cx="1219058" cy="36754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19058" cy="367542"/>
            </a:xfrm>
            <a:custGeom>
              <a:avLst/>
              <a:gdLst/>
              <a:ahLst/>
              <a:cxnLst/>
              <a:rect l="l" t="t" r="r" b="b"/>
              <a:pathLst>
                <a:path w="1219058" h="367542">
                  <a:moveTo>
                    <a:pt x="1015858" y="0"/>
                  </a:moveTo>
                  <a:cubicBezTo>
                    <a:pt x="1128082" y="0"/>
                    <a:pt x="1219058" y="82277"/>
                    <a:pt x="1219058" y="183771"/>
                  </a:cubicBezTo>
                  <a:cubicBezTo>
                    <a:pt x="1219058" y="285265"/>
                    <a:pt x="1128082" y="367542"/>
                    <a:pt x="1015858" y="367542"/>
                  </a:cubicBezTo>
                  <a:lnTo>
                    <a:pt x="203200" y="367542"/>
                  </a:lnTo>
                  <a:cubicBezTo>
                    <a:pt x="90976" y="367542"/>
                    <a:pt x="0" y="285265"/>
                    <a:pt x="0" y="183771"/>
                  </a:cubicBezTo>
                  <a:cubicBezTo>
                    <a:pt x="0" y="82277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A2E363">
                <a:alpha val="53725"/>
              </a:srgbClr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219058" cy="4056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556135" y="5278901"/>
            <a:ext cx="1809273" cy="1809273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DCD5A">
                <a:alpha val="84706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10913227" y="5379131"/>
            <a:ext cx="1077990" cy="1579472"/>
          </a:xfrm>
          <a:custGeom>
            <a:avLst/>
            <a:gdLst/>
            <a:ahLst/>
            <a:cxnLst/>
            <a:rect l="l" t="t" r="r" b="b"/>
            <a:pathLst>
              <a:path w="1077990" h="1579472">
                <a:moveTo>
                  <a:pt x="0" y="0"/>
                </a:moveTo>
                <a:lnTo>
                  <a:pt x="1077989" y="0"/>
                </a:lnTo>
                <a:lnTo>
                  <a:pt x="1077989" y="1579472"/>
                </a:lnTo>
                <a:lnTo>
                  <a:pt x="0" y="15794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6418094" y="7762720"/>
            <a:ext cx="1498296" cy="990748"/>
          </a:xfrm>
          <a:custGeom>
            <a:avLst/>
            <a:gdLst/>
            <a:ahLst/>
            <a:cxnLst/>
            <a:rect l="l" t="t" r="r" b="b"/>
            <a:pathLst>
              <a:path w="1498296" h="990748">
                <a:moveTo>
                  <a:pt x="0" y="0"/>
                </a:moveTo>
                <a:lnTo>
                  <a:pt x="1498296" y="0"/>
                </a:lnTo>
                <a:lnTo>
                  <a:pt x="1498296" y="990748"/>
                </a:lnTo>
                <a:lnTo>
                  <a:pt x="0" y="9907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5970277" y="2419514"/>
            <a:ext cx="7038564" cy="536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8"/>
              </a:lnSpc>
            </a:pPr>
            <a:r>
              <a:rPr lang="en-US" sz="3141">
                <a:solidFill>
                  <a:srgbClr val="000000"/>
                </a:solidFill>
                <a:latin typeface="Now Bold"/>
              </a:rPr>
              <a:t>Handschoenen zijn pas nodig bij...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-4271813" y="3170576"/>
            <a:ext cx="10118661" cy="10118661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CDDEC">
                <a:alpha val="42745"/>
              </a:srgbClr>
            </a:solidFill>
          </p:spPr>
        </p:sp>
      </p:grpSp>
      <p:sp>
        <p:nvSpPr>
          <p:cNvPr id="31" name="Freeform 31"/>
          <p:cNvSpPr/>
          <p:nvPr/>
        </p:nvSpPr>
        <p:spPr>
          <a:xfrm>
            <a:off x="6534062" y="3308089"/>
            <a:ext cx="1374657" cy="1382723"/>
          </a:xfrm>
          <a:custGeom>
            <a:avLst/>
            <a:gdLst/>
            <a:ahLst/>
            <a:cxnLst/>
            <a:rect l="l" t="t" r="r" b="b"/>
            <a:pathLst>
              <a:path w="1374657" h="1382723">
                <a:moveTo>
                  <a:pt x="0" y="0"/>
                </a:moveTo>
                <a:lnTo>
                  <a:pt x="1374657" y="0"/>
                </a:lnTo>
                <a:lnTo>
                  <a:pt x="1374657" y="1382723"/>
                </a:lnTo>
                <a:lnTo>
                  <a:pt x="0" y="13827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797054" y="3308089"/>
            <a:ext cx="714104" cy="792349"/>
          </a:xfrm>
          <a:custGeom>
            <a:avLst/>
            <a:gdLst/>
            <a:ahLst/>
            <a:cxnLst/>
            <a:rect l="l" t="t" r="r" b="b"/>
            <a:pathLst>
              <a:path w="714104" h="792349">
                <a:moveTo>
                  <a:pt x="0" y="0"/>
                </a:moveTo>
                <a:lnTo>
                  <a:pt x="714104" y="0"/>
                </a:lnTo>
                <a:lnTo>
                  <a:pt x="714104" y="792348"/>
                </a:lnTo>
                <a:lnTo>
                  <a:pt x="0" y="79234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33"/>
          <p:cNvSpPr txBox="1"/>
          <p:nvPr/>
        </p:nvSpPr>
        <p:spPr>
          <a:xfrm>
            <a:off x="7779552" y="3397103"/>
            <a:ext cx="4737384" cy="1272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8"/>
              </a:lnSpc>
              <a:spcBef>
                <a:spcPct val="0"/>
              </a:spcBef>
            </a:pPr>
            <a:r>
              <a:rPr lang="en-US" sz="2413">
                <a:solidFill>
                  <a:srgbClr val="000000"/>
                </a:solidFill>
                <a:latin typeface="Now"/>
              </a:rPr>
              <a:t>Contact met lichaamsvloeistoffen, niet-intacte huid of slijmvliezen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90090" y="340752"/>
            <a:ext cx="17785727" cy="1459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50"/>
              </a:lnSpc>
            </a:pPr>
            <a:r>
              <a:rPr lang="en-US" sz="5682">
                <a:solidFill>
                  <a:srgbClr val="318BA2"/>
                </a:solidFill>
                <a:latin typeface="Now Bold"/>
              </a:rPr>
              <a:t>Wist je dat:</a:t>
            </a:r>
            <a:r>
              <a:rPr lang="en-US" sz="5682">
                <a:solidFill>
                  <a:srgbClr val="318BA2"/>
                </a:solidFill>
                <a:latin typeface="Now Medium"/>
              </a:rPr>
              <a:t> Handschoenen niet altijd nodig zijn? </a:t>
            </a:r>
          </a:p>
          <a:p>
            <a:pPr>
              <a:lnSpc>
                <a:spcPts val="5150"/>
              </a:lnSpc>
            </a:pPr>
            <a:r>
              <a:rPr lang="en-US" sz="4682">
                <a:solidFill>
                  <a:srgbClr val="84B850"/>
                </a:solidFill>
                <a:latin typeface="Now Medium"/>
              </a:rPr>
              <a:t>Samen op weg naar zero waste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419987" y="7814795"/>
            <a:ext cx="3334704" cy="869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8"/>
              </a:lnSpc>
              <a:spcBef>
                <a:spcPct val="0"/>
              </a:spcBef>
            </a:pPr>
            <a:r>
              <a:rPr lang="en-US" sz="2513">
                <a:solidFill>
                  <a:srgbClr val="000000"/>
                </a:solidFill>
                <a:latin typeface="Now"/>
              </a:rPr>
              <a:t>Het klaarmaken van</a:t>
            </a:r>
          </a:p>
          <a:p>
            <a:pPr algn="ctr">
              <a:lnSpc>
                <a:spcPts val="3518"/>
              </a:lnSpc>
              <a:spcBef>
                <a:spcPct val="0"/>
              </a:spcBef>
            </a:pPr>
            <a:r>
              <a:rPr lang="en-US" sz="2513">
                <a:solidFill>
                  <a:srgbClr val="000000"/>
                </a:solidFill>
                <a:latin typeface="Now"/>
              </a:rPr>
              <a:t>medicatie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819570" y="5912225"/>
            <a:ext cx="3334704" cy="431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8"/>
              </a:lnSpc>
              <a:spcBef>
                <a:spcPct val="0"/>
              </a:spcBef>
            </a:pPr>
            <a:r>
              <a:rPr lang="en-US" sz="2513">
                <a:solidFill>
                  <a:srgbClr val="000000"/>
                </a:solidFill>
                <a:latin typeface="Now"/>
              </a:rPr>
              <a:t>Patiënten in isolatie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90090" y="8488572"/>
            <a:ext cx="5260441" cy="1436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  <a:spcBef>
                <a:spcPct val="0"/>
              </a:spcBef>
            </a:pPr>
            <a:r>
              <a:rPr lang="en-US" sz="2700">
                <a:solidFill>
                  <a:srgbClr val="619643"/>
                </a:solidFill>
                <a:latin typeface="Now Bold"/>
              </a:rPr>
              <a:t>Door het handschoengebruik  te minimaliseren help je de klimaatdoelen te halen!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982882" y="9877317"/>
            <a:ext cx="5218518" cy="3503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</a:pPr>
            <a:r>
              <a:rPr lang="en-US" sz="2099" dirty="0" err="1">
                <a:solidFill>
                  <a:srgbClr val="000000"/>
                </a:solidFill>
                <a:latin typeface="Optima 2"/>
              </a:rPr>
              <a:t>Bron</a:t>
            </a:r>
            <a:r>
              <a:rPr lang="en-US" sz="2099" dirty="0">
                <a:solidFill>
                  <a:srgbClr val="000000"/>
                </a:solidFill>
                <a:latin typeface="Optima 2"/>
              </a:rPr>
              <a:t>: Green Team </a:t>
            </a:r>
            <a:r>
              <a:rPr lang="en-US" sz="2099" dirty="0" err="1">
                <a:solidFill>
                  <a:srgbClr val="000000"/>
                </a:solidFill>
                <a:latin typeface="Optima 2"/>
              </a:rPr>
              <a:t>Infectiepreventie</a:t>
            </a:r>
            <a:r>
              <a:rPr lang="en-US" sz="2099" dirty="0">
                <a:solidFill>
                  <a:srgbClr val="000000"/>
                </a:solidFill>
                <a:latin typeface="Optima 2"/>
              </a:rPr>
              <a:t> - VHIG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90090" y="4333683"/>
            <a:ext cx="4716743" cy="3896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2"/>
              </a:lnSpc>
              <a:spcBef>
                <a:spcPct val="0"/>
              </a:spcBef>
            </a:pPr>
            <a:r>
              <a:rPr lang="en-US" sz="2230">
                <a:solidFill>
                  <a:srgbClr val="000000"/>
                </a:solidFill>
                <a:latin typeface="Now"/>
              </a:rPr>
              <a:t>Om verspreiding van             micro-organismen te    voorkomen, volstaat </a:t>
            </a:r>
            <a:r>
              <a:rPr lang="en-US" sz="2230">
                <a:solidFill>
                  <a:srgbClr val="000000"/>
                </a:solidFill>
                <a:latin typeface="Now Bold"/>
              </a:rPr>
              <a:t>goede handhygiëne</a:t>
            </a:r>
            <a:r>
              <a:rPr lang="en-US" sz="2230">
                <a:solidFill>
                  <a:srgbClr val="000000"/>
                </a:solidFill>
                <a:latin typeface="Now"/>
              </a:rPr>
              <a:t> in veel situaties. Onnodig gebruik van medische handschoenen leidt tot </a:t>
            </a:r>
            <a:r>
              <a:rPr lang="en-US" sz="2230">
                <a:solidFill>
                  <a:srgbClr val="000000"/>
                </a:solidFill>
                <a:latin typeface="Now Bold"/>
              </a:rPr>
              <a:t>afval</a:t>
            </a:r>
            <a:r>
              <a:rPr lang="en-US" sz="2230">
                <a:solidFill>
                  <a:srgbClr val="000000"/>
                </a:solidFill>
                <a:latin typeface="Now"/>
              </a:rPr>
              <a:t>, </a:t>
            </a:r>
            <a:r>
              <a:rPr lang="en-US" sz="2230">
                <a:solidFill>
                  <a:srgbClr val="000000"/>
                </a:solidFill>
                <a:latin typeface="Now Bold"/>
              </a:rPr>
              <a:t>verspilling</a:t>
            </a:r>
            <a:r>
              <a:rPr lang="en-US" sz="2230">
                <a:solidFill>
                  <a:srgbClr val="000000"/>
                </a:solidFill>
                <a:latin typeface="Now"/>
              </a:rPr>
              <a:t>, en </a:t>
            </a:r>
            <a:r>
              <a:rPr lang="en-US" sz="2230">
                <a:solidFill>
                  <a:srgbClr val="000000"/>
                </a:solidFill>
                <a:latin typeface="Now Bold"/>
              </a:rPr>
              <a:t>extra kosten</a:t>
            </a:r>
            <a:r>
              <a:rPr lang="en-US" sz="2230">
                <a:solidFill>
                  <a:srgbClr val="000000"/>
                </a:solidFill>
                <a:latin typeface="Now"/>
              </a:rPr>
              <a:t>. Door het gebruik verminderen met 21 ton te verminderen kan </a:t>
            </a:r>
            <a:r>
              <a:rPr lang="en-US" sz="2230">
                <a:solidFill>
                  <a:srgbClr val="000000"/>
                </a:solidFill>
                <a:latin typeface="Now Bold"/>
              </a:rPr>
              <a:t>€100.000</a:t>
            </a:r>
            <a:r>
              <a:rPr lang="en-US" sz="2230">
                <a:solidFill>
                  <a:srgbClr val="000000"/>
                </a:solidFill>
                <a:latin typeface="Now"/>
              </a:rPr>
              <a:t> bespaard worden!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685441B8E0EB4EA8C88D7B49B94E08" ma:contentTypeVersion="11" ma:contentTypeDescription="Een nieuw document maken." ma:contentTypeScope="" ma:versionID="a07f7c58a0eac22441cc97a42c5b5c09">
  <xsd:schema xmlns:xsd="http://www.w3.org/2001/XMLSchema" xmlns:xs="http://www.w3.org/2001/XMLSchema" xmlns:p="http://schemas.microsoft.com/office/2006/metadata/properties" xmlns:ns2="59fe80f2-91e2-4c40-89aa-b37aa2368241" xmlns:ns3="9e6703cc-6cf5-4f98-82cb-a5dd5ca9c98a" targetNamespace="http://schemas.microsoft.com/office/2006/metadata/properties" ma:root="true" ma:fieldsID="f1c9a01813d88290871fdff4f04ab649" ns2:_="" ns3:_="">
    <xsd:import namespace="59fe80f2-91e2-4c40-89aa-b37aa2368241"/>
    <xsd:import namespace="9e6703cc-6cf5-4f98-82cb-a5dd5ca9c9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fe80f2-91e2-4c40-89aa-b37aa23682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34305fc7-00e5-4b8c-ba5a-181d2fa1c1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6703cc-6cf5-4f98-82cb-a5dd5ca9c98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582708dc-068c-4b08-ad7c-3d21d2ece367}" ma:internalName="TaxCatchAll" ma:showField="CatchAllData" ma:web="9e6703cc-6cf5-4f98-82cb-a5dd5ca9c9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e6703cc-6cf5-4f98-82cb-a5dd5ca9c98a" xsi:nil="true"/>
    <lcf76f155ced4ddcb4097134ff3c332f xmlns="59fe80f2-91e2-4c40-89aa-b37aa236824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3F4BE0-FF2F-4AF8-9567-D254D5DBDCE2}"/>
</file>

<file path=customXml/itemProps2.xml><?xml version="1.0" encoding="utf-8"?>
<ds:datastoreItem xmlns:ds="http://schemas.openxmlformats.org/officeDocument/2006/customXml" ds:itemID="{3EE7E07D-67BA-4E29-8839-2B12ACE5EDE6}"/>
</file>

<file path=customXml/itemProps3.xml><?xml version="1.0" encoding="utf-8"?>
<ds:datastoreItem xmlns:ds="http://schemas.openxmlformats.org/officeDocument/2006/customXml" ds:itemID="{CDD316FB-90DF-4578-88B7-63537FA257B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Optima 2</vt:lpstr>
      <vt:lpstr>Now Bold</vt:lpstr>
      <vt:lpstr>Now</vt:lpstr>
      <vt:lpstr>Now Medium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Minimaliseer_handschoen_gebruik_Poster</dc:title>
  <cp:lastModifiedBy>Amy van Meeteren</cp:lastModifiedBy>
  <cp:revision>2</cp:revision>
  <dcterms:created xsi:type="dcterms:W3CDTF">2006-08-16T00:00:00Z</dcterms:created>
  <dcterms:modified xsi:type="dcterms:W3CDTF">2023-12-13T11:05:58Z</dcterms:modified>
  <dc:identifier>DAF0Dny7lHc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0x0101008D685441B8E0EB4EA8C88D7B49B94E08</vt:lpwstr>
  </property>
</Properties>
</file>