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18288000" cy="10287000"/>
  <p:notesSz cx="6858000" cy="9144000"/>
  <p:embeddedFontLst>
    <p:embeddedFont>
      <p:font typeface="Open Sans" panose="020B0606030504020204" pitchFamily="34" charset="0"/>
      <p:regular r:id="rId6"/>
    </p:embeddedFont>
    <p:embeddedFont>
      <p:font typeface="Open Sans Bold" panose="020B0806030504020204" charset="0"/>
      <p:regular r:id="rId7"/>
    </p:embeddedFont>
    <p:embeddedFont>
      <p:font typeface="Ruda" panose="020B0604020202020204" charset="0"/>
      <p:regular r:id="rId8"/>
    </p:embeddedFont>
    <p:embeddedFont>
      <p:font typeface="Ruda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447" autoAdjust="0"/>
  </p:normalViewPr>
  <p:slideViewPr>
    <p:cSldViewPr>
      <p:cViewPr varScale="1">
        <p:scale>
          <a:sx n="74" d="100"/>
          <a:sy n="74" d="100"/>
        </p:scale>
        <p:origin x="118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DD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59797" y="48125"/>
            <a:ext cx="18347797" cy="11536177"/>
          </a:xfrm>
          <a:custGeom>
            <a:avLst/>
            <a:gdLst/>
            <a:ahLst/>
            <a:cxnLst/>
            <a:rect l="l" t="t" r="r" b="b"/>
            <a:pathLst>
              <a:path w="18347797" h="11536177">
                <a:moveTo>
                  <a:pt x="0" y="0"/>
                </a:moveTo>
                <a:lnTo>
                  <a:pt x="18347797" y="0"/>
                </a:lnTo>
                <a:lnTo>
                  <a:pt x="18347797" y="11536177"/>
                </a:lnTo>
                <a:lnTo>
                  <a:pt x="0" y="11536177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nl-NL"/>
          </a:p>
        </p:txBody>
      </p:sp>
      <p:grpSp>
        <p:nvGrpSpPr>
          <p:cNvPr id="3" name="Group 3"/>
          <p:cNvGrpSpPr/>
          <p:nvPr/>
        </p:nvGrpSpPr>
        <p:grpSpPr>
          <a:xfrm>
            <a:off x="15804829" y="1157458"/>
            <a:ext cx="2908943" cy="2908943"/>
            <a:chOff x="0" y="0"/>
            <a:chExt cx="3878590" cy="387859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0"/>
              <a:ext cx="3878590" cy="3878590"/>
              <a:chOff x="0" y="0"/>
              <a:chExt cx="812800" cy="812800"/>
            </a:xfrm>
          </p:grpSpPr>
          <p:sp>
            <p:nvSpPr>
              <p:cNvPr id="5" name="Freeform 5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819284">
                  <a:alpha val="28627"/>
                </a:srgbClr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marL="0" lvl="0" indent="0" algn="ctr">
                  <a:lnSpc>
                    <a:spcPts val="259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7" name="Freeform 7"/>
            <p:cNvSpPr/>
            <p:nvPr/>
          </p:nvSpPr>
          <p:spPr>
            <a:xfrm>
              <a:off x="339823" y="741522"/>
              <a:ext cx="3224445" cy="2446548"/>
            </a:xfrm>
            <a:custGeom>
              <a:avLst/>
              <a:gdLst/>
              <a:ahLst/>
              <a:cxnLst/>
              <a:rect l="l" t="t" r="r" b="b"/>
              <a:pathLst>
                <a:path w="3224445" h="2446548">
                  <a:moveTo>
                    <a:pt x="0" y="0"/>
                  </a:moveTo>
                  <a:lnTo>
                    <a:pt x="3224445" y="0"/>
                  </a:lnTo>
                  <a:lnTo>
                    <a:pt x="3224445" y="2446547"/>
                  </a:lnTo>
                  <a:lnTo>
                    <a:pt x="0" y="244654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278038" y="3001417"/>
            <a:ext cx="8108287" cy="8108287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819284"/>
            </a:solidFill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10" name="Group 10"/>
          <p:cNvGrpSpPr>
            <a:grpSpLocks noChangeAspect="1"/>
          </p:cNvGrpSpPr>
          <p:nvPr/>
        </p:nvGrpSpPr>
        <p:grpSpPr>
          <a:xfrm>
            <a:off x="12703996" y="3427387"/>
            <a:ext cx="7348018" cy="7347989"/>
            <a:chOff x="0" y="0"/>
            <a:chExt cx="6350000" cy="6349975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350000" cy="6349974"/>
            </a:xfrm>
            <a:custGeom>
              <a:avLst/>
              <a:gdLst/>
              <a:ahLst/>
              <a:cxnLst/>
              <a:rect l="l" t="t" r="r" b="b"/>
              <a:pathLst>
                <a:path w="6350000" h="6349974">
                  <a:moveTo>
                    <a:pt x="6350000" y="3175025"/>
                  </a:moveTo>
                  <a:cubicBezTo>
                    <a:pt x="6350000" y="4928451"/>
                    <a:pt x="4928476" y="6349974"/>
                    <a:pt x="3175000" y="6349974"/>
                  </a:cubicBezTo>
                  <a:cubicBezTo>
                    <a:pt x="1421498" y="6349974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1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6">
                <a:alphaModFix amt="80000"/>
              </a:blip>
              <a:stretch>
                <a:fillRect l="-28131" r="-7231"/>
              </a:stretch>
            </a:blipFill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-551782" y="7464116"/>
            <a:ext cx="3160964" cy="3160964"/>
            <a:chOff x="0" y="0"/>
            <a:chExt cx="4214619" cy="4214619"/>
          </a:xfrm>
        </p:grpSpPr>
        <p:grpSp>
          <p:nvGrpSpPr>
            <p:cNvPr id="13" name="Group 13"/>
            <p:cNvGrpSpPr/>
            <p:nvPr/>
          </p:nvGrpSpPr>
          <p:grpSpPr>
            <a:xfrm>
              <a:off x="0" y="0"/>
              <a:ext cx="4214619" cy="4214619"/>
              <a:chOff x="0" y="0"/>
              <a:chExt cx="812800" cy="812800"/>
            </a:xfrm>
          </p:grpSpPr>
          <p:sp>
            <p:nvSpPr>
              <p:cNvPr id="14" name="Freeform 14"/>
              <p:cNvSpPr/>
              <p:nvPr/>
            </p:nvSpPr>
            <p:spPr>
              <a:xfrm>
                <a:off x="0" y="0"/>
                <a:ext cx="81280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819284">
                  <a:alpha val="28627"/>
                </a:srgbClr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marL="0" lvl="0" indent="0" algn="ctr">
                  <a:lnSpc>
                    <a:spcPts val="2590"/>
                  </a:lnSpc>
                  <a:spcBef>
                    <a:spcPct val="0"/>
                  </a:spcBef>
                </a:pPr>
                <a:endParaRPr/>
              </a:p>
            </p:txBody>
          </p:sp>
        </p:grpSp>
        <p:sp>
          <p:nvSpPr>
            <p:cNvPr id="16" name="Freeform 16"/>
            <p:cNvSpPr/>
            <p:nvPr/>
          </p:nvSpPr>
          <p:spPr>
            <a:xfrm>
              <a:off x="369264" y="805765"/>
              <a:ext cx="3503800" cy="2658508"/>
            </a:xfrm>
            <a:custGeom>
              <a:avLst/>
              <a:gdLst/>
              <a:ahLst/>
              <a:cxnLst/>
              <a:rect l="l" t="t" r="r" b="b"/>
              <a:pathLst>
                <a:path w="3503800" h="2658508">
                  <a:moveTo>
                    <a:pt x="0" y="0"/>
                  </a:moveTo>
                  <a:lnTo>
                    <a:pt x="3503800" y="0"/>
                  </a:lnTo>
                  <a:lnTo>
                    <a:pt x="3503800" y="2658508"/>
                  </a:lnTo>
                  <a:lnTo>
                    <a:pt x="0" y="2658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418057" y="7325031"/>
            <a:ext cx="10790321" cy="1558524"/>
            <a:chOff x="-44821" y="-26002"/>
            <a:chExt cx="2477840" cy="357892"/>
          </a:xfrm>
        </p:grpSpPr>
        <p:sp>
          <p:nvSpPr>
            <p:cNvPr id="18" name="Freeform 18"/>
            <p:cNvSpPr/>
            <p:nvPr/>
          </p:nvSpPr>
          <p:spPr>
            <a:xfrm>
              <a:off x="-11910" y="0"/>
              <a:ext cx="2444929" cy="310267"/>
            </a:xfrm>
            <a:custGeom>
              <a:avLst/>
              <a:gdLst/>
              <a:ahLst/>
              <a:cxnLst/>
              <a:rect l="l" t="t" r="r" b="b"/>
              <a:pathLst>
                <a:path w="2444929" h="310267">
                  <a:moveTo>
                    <a:pt x="2241729" y="0"/>
                  </a:moveTo>
                  <a:cubicBezTo>
                    <a:pt x="2353954" y="0"/>
                    <a:pt x="2444929" y="69456"/>
                    <a:pt x="2444929" y="155134"/>
                  </a:cubicBezTo>
                  <a:cubicBezTo>
                    <a:pt x="2444929" y="240812"/>
                    <a:pt x="2353954" y="310267"/>
                    <a:pt x="2241729" y="310267"/>
                  </a:cubicBezTo>
                  <a:lnTo>
                    <a:pt x="203200" y="310267"/>
                  </a:lnTo>
                  <a:cubicBezTo>
                    <a:pt x="90976" y="310267"/>
                    <a:pt x="0" y="240812"/>
                    <a:pt x="0" y="155134"/>
                  </a:cubicBezTo>
                  <a:cubicBezTo>
                    <a:pt x="0" y="694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92C993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-44821" y="-26002"/>
              <a:ext cx="2444929" cy="3578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     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desktop die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 8 </a:t>
              </a:r>
              <a:r>
                <a:rPr lang="en-US" sz="2000" dirty="0" err="1">
                  <a:solidFill>
                    <a:srgbClr val="3F5B43"/>
                  </a:solidFill>
                  <a:latin typeface="Ruda Bold"/>
                </a:rPr>
                <a:t>uur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 per </a:t>
              </a:r>
              <a:r>
                <a:rPr lang="en-US" sz="2000" dirty="0" err="1">
                  <a:solidFill>
                    <a:srgbClr val="3F5B43"/>
                  </a:solidFill>
                  <a:latin typeface="Ruda Bold"/>
                </a:rPr>
                <a:t>dag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 Bold"/>
                </a:rPr>
                <a:t>draait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heeft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CO2-uitstoot van 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175 kg per </a:t>
              </a:r>
              <a:r>
                <a:rPr lang="en-US" sz="2000" dirty="0" err="1">
                  <a:solidFill>
                    <a:srgbClr val="3F5B43"/>
                  </a:solidFill>
                  <a:latin typeface="Ruda Bold"/>
                </a:rPr>
                <a:t>jaar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.  </a:t>
              </a:r>
            </a:p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     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Ondanks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dat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het internet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virtuele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ruimte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is,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verbruikt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het </a:t>
              </a:r>
              <a:r>
                <a:rPr lang="en-US" sz="2000" dirty="0" err="1">
                  <a:solidFill>
                    <a:srgbClr val="3F5B43"/>
                  </a:solidFill>
                  <a:latin typeface="Ruda Bold"/>
                </a:rPr>
                <a:t>energie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 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en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draagt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het </a:t>
              </a:r>
            </a:p>
            <a:p>
              <a:pPr algn="ctr">
                <a:lnSpc>
                  <a:spcPts val="2800"/>
                </a:lnSpc>
              </a:pP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bij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aan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de 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CO2-uitstoot 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door het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gebruik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en de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opslag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van data.</a:t>
              </a: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631037" y="5368497"/>
            <a:ext cx="10647002" cy="1558524"/>
            <a:chOff x="0" y="-32845"/>
            <a:chExt cx="2444929" cy="357892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2444929" cy="310267"/>
            </a:xfrm>
            <a:custGeom>
              <a:avLst/>
              <a:gdLst/>
              <a:ahLst/>
              <a:cxnLst/>
              <a:rect l="l" t="t" r="r" b="b"/>
              <a:pathLst>
                <a:path w="2444929" h="310267">
                  <a:moveTo>
                    <a:pt x="2241729" y="0"/>
                  </a:moveTo>
                  <a:cubicBezTo>
                    <a:pt x="2353954" y="0"/>
                    <a:pt x="2444929" y="69456"/>
                    <a:pt x="2444929" y="155134"/>
                  </a:cubicBezTo>
                  <a:cubicBezTo>
                    <a:pt x="2444929" y="240812"/>
                    <a:pt x="2353954" y="310267"/>
                    <a:pt x="2241729" y="310267"/>
                  </a:cubicBezTo>
                  <a:lnTo>
                    <a:pt x="203200" y="310267"/>
                  </a:lnTo>
                  <a:cubicBezTo>
                    <a:pt x="90976" y="310267"/>
                    <a:pt x="0" y="240812"/>
                    <a:pt x="0" y="155134"/>
                  </a:cubicBezTo>
                  <a:cubicBezTo>
                    <a:pt x="0" y="694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92C993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32845"/>
              <a:ext cx="2368159" cy="3578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De stand-by modus van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desktop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kan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jaarlijks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ongeveer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€150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aan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extra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energiekosten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besparen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en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verlengt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tevens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de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levensduur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van de desktop, </a:t>
              </a:r>
            </a:p>
            <a:p>
              <a:pPr algn="ctr">
                <a:lnSpc>
                  <a:spcPts val="2800"/>
                </a:lnSpc>
              </a:pP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wat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ook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kostenbesparend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is.</a:t>
              </a: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1631037" y="3305919"/>
            <a:ext cx="10647002" cy="1858299"/>
            <a:chOff x="0" y="-77011"/>
            <a:chExt cx="2444929" cy="426731"/>
          </a:xfrm>
        </p:grpSpPr>
        <p:sp>
          <p:nvSpPr>
            <p:cNvPr id="24" name="Freeform 24"/>
            <p:cNvSpPr/>
            <p:nvPr/>
          </p:nvSpPr>
          <p:spPr>
            <a:xfrm>
              <a:off x="0" y="-14305"/>
              <a:ext cx="2444929" cy="309087"/>
            </a:xfrm>
            <a:custGeom>
              <a:avLst/>
              <a:gdLst/>
              <a:ahLst/>
              <a:cxnLst/>
              <a:rect l="l" t="t" r="r" b="b"/>
              <a:pathLst>
                <a:path w="2444929" h="310267">
                  <a:moveTo>
                    <a:pt x="2241729" y="0"/>
                  </a:moveTo>
                  <a:cubicBezTo>
                    <a:pt x="2353954" y="0"/>
                    <a:pt x="2444929" y="69456"/>
                    <a:pt x="2444929" y="155134"/>
                  </a:cubicBezTo>
                  <a:cubicBezTo>
                    <a:pt x="2444929" y="240812"/>
                    <a:pt x="2353954" y="310267"/>
                    <a:pt x="2241729" y="310267"/>
                  </a:cubicBezTo>
                  <a:lnTo>
                    <a:pt x="203200" y="310267"/>
                  </a:lnTo>
                  <a:cubicBezTo>
                    <a:pt x="90976" y="310267"/>
                    <a:pt x="0" y="240812"/>
                    <a:pt x="0" y="155134"/>
                  </a:cubicBezTo>
                  <a:cubicBezTo>
                    <a:pt x="0" y="6945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92C993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nl-NL" dirty="0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77011"/>
              <a:ext cx="2444929" cy="42673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00"/>
                </a:lnSpc>
              </a:pP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Blijf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je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langer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dan 10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minuten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weg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van je computer?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Zet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je computer dan in</a:t>
              </a:r>
              <a:r>
                <a:rPr lang="en-US" sz="2000" dirty="0">
                  <a:solidFill>
                    <a:srgbClr val="3F5B43"/>
                  </a:solidFill>
                  <a:latin typeface="Ruda Bold"/>
                </a:rPr>
                <a:t> stand-by  modus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!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Hierdoor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kan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het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energieverbruik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met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een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derde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verminderd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 </a:t>
              </a:r>
              <a:r>
                <a:rPr lang="en-US" sz="2000" dirty="0" err="1">
                  <a:solidFill>
                    <a:srgbClr val="3F5B43"/>
                  </a:solidFill>
                  <a:latin typeface="Ruda"/>
                </a:rPr>
                <a:t>worden</a:t>
              </a:r>
              <a:r>
                <a:rPr lang="en-US" sz="2000" dirty="0">
                  <a:solidFill>
                    <a:srgbClr val="3F5B43"/>
                  </a:solidFill>
                  <a:latin typeface="Ruda"/>
                </a:rPr>
                <a:t>.</a:t>
              </a:r>
              <a:r>
                <a:rPr lang="nl-NL" sz="2000" dirty="0">
                  <a:solidFill>
                    <a:srgbClr val="3F5B43"/>
                  </a:solidFill>
                  <a:latin typeface="Ruda"/>
                </a:rPr>
                <a:t> </a:t>
              </a:r>
              <a:br>
                <a:rPr lang="nl-NL" sz="2000" dirty="0">
                  <a:solidFill>
                    <a:srgbClr val="3F5B43"/>
                  </a:solidFill>
                  <a:latin typeface="Ruda"/>
                </a:rPr>
              </a:br>
              <a:r>
                <a:rPr lang="nl-NL" sz="2000" dirty="0">
                  <a:solidFill>
                    <a:srgbClr val="3F5B43"/>
                  </a:solidFill>
                  <a:latin typeface="Ruda"/>
                </a:rPr>
                <a:t>Als je klaar bent met werken zet dan je (computer en) werkstation helemaal uit.</a:t>
              </a:r>
              <a:endParaRPr lang="en-US" sz="2000" dirty="0">
                <a:solidFill>
                  <a:srgbClr val="3F5B43"/>
                </a:solidFill>
                <a:latin typeface="Ruda"/>
              </a:endParaRPr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955260" y="870884"/>
            <a:ext cx="15376922" cy="20721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en-US" sz="4500" dirty="0" err="1">
                <a:solidFill>
                  <a:srgbClr val="3F5B43"/>
                </a:solidFill>
                <a:latin typeface="Open Sans Bold"/>
              </a:rPr>
              <a:t>Zet</a:t>
            </a:r>
            <a:r>
              <a:rPr lang="en-US" sz="4500" dirty="0">
                <a:solidFill>
                  <a:srgbClr val="3F5B43"/>
                </a:solidFill>
                <a:latin typeface="Open Sans Bold"/>
              </a:rPr>
              <a:t> je computer </a:t>
            </a:r>
            <a:r>
              <a:rPr lang="en-US" sz="4500" dirty="0" err="1">
                <a:solidFill>
                  <a:srgbClr val="3F5B43"/>
                </a:solidFill>
                <a:latin typeface="Open Sans Bold"/>
              </a:rPr>
              <a:t>uit</a:t>
            </a:r>
            <a:r>
              <a:rPr lang="en-US" sz="4500" dirty="0">
                <a:solidFill>
                  <a:srgbClr val="3F5B43"/>
                </a:solidFill>
                <a:latin typeface="Open Sans Bold"/>
              </a:rPr>
              <a:t>!</a:t>
            </a:r>
          </a:p>
          <a:p>
            <a:pPr algn="ctr">
              <a:lnSpc>
                <a:spcPts val="5063"/>
              </a:lnSpc>
            </a:pPr>
            <a:r>
              <a:rPr lang="en-US" sz="3617" dirty="0" err="1">
                <a:solidFill>
                  <a:srgbClr val="3F5B43"/>
                </a:solidFill>
                <a:latin typeface="Open Sans Bold"/>
              </a:rPr>
              <a:t>Wist</a:t>
            </a:r>
            <a:r>
              <a:rPr lang="en-US" sz="3617" dirty="0">
                <a:solidFill>
                  <a:srgbClr val="3F5B43"/>
                </a:solidFill>
                <a:latin typeface="Open Sans Bold"/>
              </a:rPr>
              <a:t> je </a:t>
            </a:r>
            <a:r>
              <a:rPr lang="en-US" sz="3617" dirty="0" err="1">
                <a:solidFill>
                  <a:srgbClr val="3F5B43"/>
                </a:solidFill>
                <a:latin typeface="Open Sans Bold"/>
              </a:rPr>
              <a:t>dat</a:t>
            </a:r>
            <a:r>
              <a:rPr lang="en-US" sz="3617" dirty="0">
                <a:solidFill>
                  <a:srgbClr val="3F5B43"/>
                </a:solidFill>
                <a:latin typeface="Open Sans Bold"/>
              </a:rPr>
              <a:t>? </a:t>
            </a:r>
            <a:r>
              <a:rPr lang="nl-NL" sz="3617" dirty="0">
                <a:solidFill>
                  <a:srgbClr val="3F5B43"/>
                </a:solidFill>
                <a:latin typeface="Open Sans"/>
              </a:rPr>
              <a:t>Maar 8% van de computers is ’s nachts in gebruik.</a:t>
            </a:r>
            <a:br>
              <a:rPr lang="nl-NL" sz="3617" dirty="0">
                <a:solidFill>
                  <a:srgbClr val="3F5B43"/>
                </a:solidFill>
                <a:latin typeface="Open Sans"/>
              </a:rPr>
            </a:br>
            <a:r>
              <a:rPr lang="nl-NL" sz="3617" dirty="0">
                <a:solidFill>
                  <a:srgbClr val="3F5B43"/>
                </a:solidFill>
                <a:latin typeface="Open Sans"/>
              </a:rPr>
              <a:t>Laten we zorgen dat de rest uit staat!</a:t>
            </a:r>
            <a:endParaRPr lang="en-US" sz="3617" dirty="0">
              <a:solidFill>
                <a:srgbClr val="3F5B43"/>
              </a:solidFill>
              <a:latin typeface="Open Sans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1631037" y="3056187"/>
            <a:ext cx="4055120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3F5B43"/>
                </a:solidFill>
                <a:latin typeface="Open Sans Bold"/>
              </a:rPr>
              <a:t>Energieverbruik voordelen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1631037" y="5009465"/>
            <a:ext cx="3162746" cy="4064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 dirty="0" err="1">
                <a:solidFill>
                  <a:srgbClr val="3F5B43"/>
                </a:solidFill>
                <a:latin typeface="Open Sans Bold"/>
              </a:rPr>
              <a:t>Financiële</a:t>
            </a:r>
            <a:r>
              <a:rPr lang="en-US" sz="2400" dirty="0">
                <a:solidFill>
                  <a:srgbClr val="3F5B43"/>
                </a:solidFill>
                <a:latin typeface="Open Sans Bold"/>
              </a:rPr>
              <a:t> </a:t>
            </a:r>
            <a:r>
              <a:rPr lang="en-US" sz="2400" dirty="0" err="1">
                <a:solidFill>
                  <a:srgbClr val="3F5B43"/>
                </a:solidFill>
                <a:latin typeface="Open Sans Bold"/>
              </a:rPr>
              <a:t>voordelen</a:t>
            </a:r>
            <a:endParaRPr lang="en-US" sz="2400" dirty="0">
              <a:solidFill>
                <a:srgbClr val="3F5B43"/>
              </a:solidFill>
              <a:latin typeface="Open Sans Bold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1594053" y="6962744"/>
            <a:ext cx="2640806" cy="3962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400">
                <a:solidFill>
                  <a:srgbClr val="3F5B43"/>
                </a:solidFill>
                <a:latin typeface="Open Sans Bold"/>
              </a:rPr>
              <a:t>Milieu voordelen 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066800" y="9639300"/>
            <a:ext cx="12929976" cy="481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CBDDD1"/>
                </a:solidFill>
                <a:latin typeface="Ruda Bold"/>
              </a:rPr>
              <a:t>Verminder jouw digitale C02- voetafdruk: het is de moeite waard!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3501758" y="9754257"/>
            <a:ext cx="4786242" cy="4755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324"/>
              </a:lnSpc>
            </a:pPr>
            <a:r>
              <a:rPr lang="en-US" sz="946">
                <a:solidFill>
                  <a:srgbClr val="000000"/>
                </a:solidFill>
                <a:latin typeface="Open Sans"/>
              </a:rPr>
              <a:t>Energids.be: Hoeveel verbruikt een computer? En hoeveel CO2 vertegenwoordigt dat?</a:t>
            </a:r>
          </a:p>
          <a:p>
            <a:pPr>
              <a:lnSpc>
                <a:spcPts val="1324"/>
              </a:lnSpc>
            </a:pPr>
            <a:r>
              <a:rPr lang="en-US" sz="946">
                <a:solidFill>
                  <a:srgbClr val="000000"/>
                </a:solidFill>
                <a:latin typeface="Open Sans"/>
              </a:rPr>
              <a:t>Klimaatplein: Energie besparen op uw PC</a:t>
            </a:r>
          </a:p>
          <a:p>
            <a:pPr algn="l">
              <a:lnSpc>
                <a:spcPts val="1324"/>
              </a:lnSpc>
            </a:pPr>
            <a:r>
              <a:rPr lang="en-US" sz="946">
                <a:solidFill>
                  <a:srgbClr val="000000"/>
                </a:solidFill>
                <a:latin typeface="Open Sans"/>
              </a:rPr>
              <a:t>Stichting Stimulair: Stop Sluipgebruik bij PC en Randapparatuur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685441B8E0EB4EA8C88D7B49B94E08" ma:contentTypeVersion="11" ma:contentTypeDescription="Een nieuw document maken." ma:contentTypeScope="" ma:versionID="a07f7c58a0eac22441cc97a42c5b5c09">
  <xsd:schema xmlns:xsd="http://www.w3.org/2001/XMLSchema" xmlns:xs="http://www.w3.org/2001/XMLSchema" xmlns:p="http://schemas.microsoft.com/office/2006/metadata/properties" xmlns:ns2="59fe80f2-91e2-4c40-89aa-b37aa2368241" xmlns:ns3="9e6703cc-6cf5-4f98-82cb-a5dd5ca9c98a" targetNamespace="http://schemas.microsoft.com/office/2006/metadata/properties" ma:root="true" ma:fieldsID="f1c9a01813d88290871fdff4f04ab649" ns2:_="" ns3:_="">
    <xsd:import namespace="59fe80f2-91e2-4c40-89aa-b37aa2368241"/>
    <xsd:import namespace="9e6703cc-6cf5-4f98-82cb-a5dd5ca9c9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e80f2-91e2-4c40-89aa-b37aa23682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34305fc7-00e5-4b8c-ba5a-181d2fa1c1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6703cc-6cf5-4f98-82cb-a5dd5ca9c98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82708dc-068c-4b08-ad7c-3d21d2ece367}" ma:internalName="TaxCatchAll" ma:showField="CatchAllData" ma:web="9e6703cc-6cf5-4f98-82cb-a5dd5ca9c9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e6703cc-6cf5-4f98-82cb-a5dd5ca9c98a" xsi:nil="true"/>
    <lcf76f155ced4ddcb4097134ff3c332f xmlns="59fe80f2-91e2-4c40-89aa-b37aa236824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5F74044-4E47-48F6-87C3-0EBABC8D5F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28466D-7987-478D-9FC5-A2C13B6EBA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fe80f2-91e2-4c40-89aa-b37aa2368241"/>
    <ds:schemaRef ds:uri="9e6703cc-6cf5-4f98-82cb-a5dd5ca9c9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1006D1-A4D6-4460-B872-2F4AEE567652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59fe80f2-91e2-4c40-89aa-b37aa2368241"/>
    <ds:schemaRef ds:uri="http://schemas.microsoft.com/office/2006/documentManagement/types"/>
    <ds:schemaRef ds:uri="http://schemas.openxmlformats.org/package/2006/metadata/core-properties"/>
    <ds:schemaRef ds:uri="9e6703cc-6cf5-4f98-82cb-a5dd5ca9c98a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203</Words>
  <Application>Microsoft Office PowerPoint</Application>
  <PresentationFormat>Aangepast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Ruda Bold</vt:lpstr>
      <vt:lpstr>Ruda</vt:lpstr>
      <vt:lpstr>Open Sans Bold</vt:lpstr>
      <vt:lpstr>Arial</vt:lpstr>
      <vt:lpstr>Calibri</vt:lpstr>
      <vt:lpstr>Open Sans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Computers_Stand-by_Poster</dc:title>
  <dc:creator>Amy van Meeteren</dc:creator>
  <cp:lastModifiedBy>Karin Flobbe</cp:lastModifiedBy>
  <cp:revision>5</cp:revision>
  <dcterms:created xsi:type="dcterms:W3CDTF">2006-08-16T00:00:00Z</dcterms:created>
  <dcterms:modified xsi:type="dcterms:W3CDTF">2024-06-26T14:10:24Z</dcterms:modified>
  <dc:identifier>DAF2Nt1OVIk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0x0101008D685441B8E0EB4EA8C88D7B49B94E08</vt:lpwstr>
  </property>
</Properties>
</file>